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8" r:id="rId3"/>
    <p:sldId id="280" r:id="rId4"/>
    <p:sldId id="281" r:id="rId5"/>
    <p:sldId id="305" r:id="rId6"/>
    <p:sldId id="306" r:id="rId7"/>
    <p:sldId id="285" r:id="rId8"/>
    <p:sldId id="296" r:id="rId9"/>
    <p:sldId id="286" r:id="rId10"/>
    <p:sldId id="295" r:id="rId11"/>
    <p:sldId id="298" r:id="rId12"/>
    <p:sldId id="284" r:id="rId13"/>
    <p:sldId id="299" r:id="rId14"/>
    <p:sldId id="287" r:id="rId15"/>
    <p:sldId id="300" r:id="rId16"/>
    <p:sldId id="302" r:id="rId17"/>
    <p:sldId id="289" r:id="rId18"/>
    <p:sldId id="301" r:id="rId19"/>
    <p:sldId id="283" r:id="rId20"/>
    <p:sldId id="304" r:id="rId21"/>
    <p:sldId id="303" r:id="rId22"/>
    <p:sldId id="310" r:id="rId23"/>
    <p:sldId id="311" r:id="rId24"/>
    <p:sldId id="312" r:id="rId25"/>
    <p:sldId id="290" r:id="rId26"/>
    <p:sldId id="309" r:id="rId27"/>
    <p:sldId id="307" r:id="rId28"/>
    <p:sldId id="308" r:id="rId29"/>
    <p:sldId id="294" r:id="rId3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3358" autoAdjust="0"/>
  </p:normalViewPr>
  <p:slideViewPr>
    <p:cSldViewPr>
      <p:cViewPr varScale="1">
        <p:scale>
          <a:sx n="64" d="100"/>
          <a:sy n="64" d="100"/>
        </p:scale>
        <p:origin x="90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9ABF0-E338-42A3-8FB5-EF709157B2BB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6D121-5FF0-40F0-819A-27E73895949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676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6D121-5FF0-40F0-819A-27E73895949E}" type="slidenum">
              <a:rPr lang="hr-HR" smtClean="0"/>
              <a:pPr/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6D121-5FF0-40F0-819A-27E73895949E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924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BD556AF-4B8B-41DA-869D-65F8E9913A70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6D0F0C7D-3AEB-4784-896A-D5D7BF2693DF}" type="datetimeFigureOut">
              <a:rPr lang="hr-HR" smtClean="0"/>
              <a:pPr/>
              <a:t>26.6.2018.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1" descr="Podloga - logo"/>
          <p:cNvPicPr>
            <a:picLocks noChangeAspect="1" noChangeArrowheads="1"/>
          </p:cNvPicPr>
          <p:nvPr/>
        </p:nvPicPr>
        <p:blipFill>
          <a:blip r:embed="rId2" cstate="print">
            <a:duotone>
              <a:srgbClr val="9CBE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1519"/>
          <a:stretch>
            <a:fillRect/>
          </a:stretch>
        </p:blipFill>
        <p:spPr bwMode="auto">
          <a:xfrm>
            <a:off x="0" y="0"/>
            <a:ext cx="38687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3" y="2002775"/>
            <a:ext cx="7543800" cy="2448271"/>
          </a:xfrm>
        </p:spPr>
        <p:txBody>
          <a:bodyPr/>
          <a:lstStyle/>
          <a:p>
            <a:r>
              <a:rPr lang="hr-HR" sz="5400" b="1" dirty="0"/>
              <a:t>INVAZIVNE BILJNE VRSTE U POPLAVNIM ŠUMSKIM EKOSUSTAVIMA: STANJE I PROBLEMATIKA</a:t>
            </a:r>
            <a:endParaRPr lang="hr-HR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3" y="4530510"/>
            <a:ext cx="6461760" cy="657200"/>
          </a:xfrm>
        </p:spPr>
        <p:txBody>
          <a:bodyPr>
            <a:noAutofit/>
          </a:bodyPr>
          <a:lstStyle/>
          <a:p>
            <a:r>
              <a:rPr lang="hr-HR" sz="2200" dirty="0">
                <a:solidFill>
                  <a:schemeClr val="tx1"/>
                </a:solidFill>
              </a:rPr>
              <a:t>Jasnica Medak, Hrvatski šumarski institut</a:t>
            </a:r>
          </a:p>
        </p:txBody>
      </p:sp>
      <p:pic>
        <p:nvPicPr>
          <p:cNvPr id="6" name="Picture 5" descr="znak-ma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5532462"/>
            <a:ext cx="6540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3" y="5301208"/>
            <a:ext cx="62862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INTERREG </a:t>
            </a:r>
            <a:r>
              <a:rPr lang="hr-HR" dirty="0" err="1"/>
              <a:t>Hungary</a:t>
            </a:r>
            <a:r>
              <a:rPr lang="hr-HR" dirty="0"/>
              <a:t>-Croatia/</a:t>
            </a:r>
          </a:p>
          <a:p>
            <a:r>
              <a:rPr lang="en-US" dirty="0"/>
              <a:t> </a:t>
            </a:r>
            <a:r>
              <a:rPr lang="en-US" sz="2400" b="1" dirty="0"/>
              <a:t>Protection of the English oak in the cross-border area (Oak protection</a:t>
            </a:r>
            <a:r>
              <a:rPr lang="hr-HR" sz="2400" b="1" dirty="0"/>
              <a:t>)</a:t>
            </a:r>
            <a:r>
              <a:rPr lang="en-US" sz="2400" b="1" dirty="0"/>
              <a:t> </a:t>
            </a:r>
            <a:endParaRPr lang="hr-HR" sz="2400" b="1" dirty="0"/>
          </a:p>
          <a:p>
            <a:r>
              <a:rPr lang="hr-HR" sz="2400" b="1" dirty="0" err="1"/>
              <a:t>Pecs</a:t>
            </a:r>
            <a:r>
              <a:rPr lang="hr-HR" sz="2400" b="1" dirty="0"/>
              <a:t>, 27. 06. 2018.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591789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55827"/>
          </a:xfrm>
        </p:spPr>
        <p:txBody>
          <a:bodyPr/>
          <a:lstStyle/>
          <a:p>
            <a:r>
              <a:rPr lang="hr-HR" sz="4400" dirty="0"/>
              <a:t>Stanje i problematika (UŠP Našice)</a:t>
            </a:r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225508" y="5806282"/>
            <a:ext cx="2474285" cy="639762"/>
          </a:xfrm>
        </p:spPr>
        <p:txBody>
          <a:bodyPr/>
          <a:lstStyle/>
          <a:p>
            <a:pPr algn="l"/>
            <a:r>
              <a:rPr lang="hr-HR" dirty="0"/>
              <a:t>Kulture topola (Šumarija Donji Miholjac)</a:t>
            </a:r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quarter" idx="3"/>
          </p:nvPr>
        </p:nvSpPr>
        <p:spPr>
          <a:xfrm>
            <a:off x="6538982" y="1535113"/>
            <a:ext cx="1993458" cy="1024830"/>
          </a:xfrm>
        </p:spPr>
        <p:txBody>
          <a:bodyPr/>
          <a:lstStyle/>
          <a:p>
            <a:pPr algn="l"/>
            <a:r>
              <a:rPr lang="hr-HR" dirty="0"/>
              <a:t>Šuma poljskog jasena, Šumarija Koška</a:t>
            </a:r>
          </a:p>
        </p:txBody>
      </p:sp>
      <p:sp>
        <p:nvSpPr>
          <p:cNvPr id="8" name="Rezervirano mjesto sadržaja 7"/>
          <p:cNvSpPr>
            <a:spLocks noGrp="1"/>
          </p:cNvSpPr>
          <p:nvPr>
            <p:ph sz="quarter" idx="4"/>
          </p:nvPr>
        </p:nvSpPr>
        <p:spPr>
          <a:xfrm>
            <a:off x="258158" y="1342579"/>
            <a:ext cx="3657600" cy="3951288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5" y="1388637"/>
            <a:ext cx="6169665" cy="4097763"/>
          </a:xfrm>
          <a:prstGeom prst="rect">
            <a:avLst/>
          </a:prstGeom>
        </p:spPr>
      </p:pic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2559943"/>
            <a:ext cx="6439692" cy="4277573"/>
          </a:xfrm>
        </p:spPr>
      </p:pic>
    </p:spTree>
    <p:extLst>
      <p:ext uri="{BB962C8B-B14F-4D97-AF65-F5344CB8AC3E}">
        <p14:creationId xmlns:p14="http://schemas.microsoft.com/office/powerpoint/2010/main" val="221835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i="1" dirty="0"/>
              <a:t>Acer negundo </a:t>
            </a:r>
            <a:r>
              <a:rPr lang="hr-HR" sz="3600" dirty="0"/>
              <a:t>L. - javor negundovac</a:t>
            </a:r>
          </a:p>
        </p:txBody>
      </p:sp>
      <p:pic>
        <p:nvPicPr>
          <p:cNvPr id="22531" name="Picture 3" descr="C:\Users\Korisnik\Desktop\capture-20170619-1312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435496" cy="1800200"/>
          </a:xfrm>
          <a:prstGeom prst="rect">
            <a:avLst/>
          </a:prstGeom>
          <a:noFill/>
        </p:spPr>
      </p:pic>
      <p:pic>
        <p:nvPicPr>
          <p:cNvPr id="7" name="Picture 6" descr="C:\Users\Korisnik\Desktop\capture-20150414-11244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196752"/>
            <a:ext cx="2038524" cy="205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47664" y="5085184"/>
          <a:ext cx="6096000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drvoredi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kratkovječnost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izrada ambalaže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mekano</a:t>
                      </a:r>
                      <a:r>
                        <a:rPr lang="hr-HR" baseline="0" dirty="0"/>
                        <a:t> drvo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pčelinja paša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alergije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532" name="Picture 4" descr="C:\Users\Korisnik\Desktop\jdl-acer-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196752"/>
            <a:ext cx="2880885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170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2074"/>
          </a:xfrm>
        </p:spPr>
        <p:txBody>
          <a:bodyPr/>
          <a:lstStyle/>
          <a:p>
            <a:r>
              <a:rPr lang="hr-HR" sz="2800" b="1" i="1" dirty="0" err="1">
                <a:solidFill>
                  <a:schemeClr val="tx1"/>
                </a:solidFill>
                <a:latin typeface="+mn-lt"/>
              </a:rPr>
              <a:t>Acer</a:t>
            </a:r>
            <a:r>
              <a:rPr lang="hr-HR" sz="28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hr-HR" sz="2800" b="1" i="1" dirty="0" err="1">
                <a:solidFill>
                  <a:schemeClr val="tx1"/>
                </a:solidFill>
                <a:latin typeface="+mn-lt"/>
              </a:rPr>
              <a:t>negundo</a:t>
            </a:r>
            <a:r>
              <a:rPr lang="hr-HR" sz="2800" b="1" i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hr-HR" sz="2800" b="1" dirty="0" err="1">
                <a:solidFill>
                  <a:schemeClr val="tx1"/>
                </a:solidFill>
                <a:latin typeface="+mn-lt"/>
              </a:rPr>
              <a:t>pajavac</a:t>
            </a:r>
            <a:endParaRPr lang="hr-HR" sz="2800" b="1" i="1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944347"/>
            <a:ext cx="3538736" cy="5733256"/>
          </a:xfrm>
        </p:spPr>
        <p:txBody>
          <a:bodyPr>
            <a:normAutofit fontScale="92500"/>
          </a:bodyPr>
          <a:lstStyle/>
          <a:p>
            <a:r>
              <a:rPr lang="hr-HR" sz="2400" dirty="0"/>
              <a:t>U Europu unesen još u 17. st., kod nas od 20. stoljeća</a:t>
            </a:r>
          </a:p>
          <a:p>
            <a:r>
              <a:rPr lang="hr-HR" sz="2400" dirty="0"/>
              <a:t>Brzo se i lako razmnožava sjemenom (vjetar) i vegetativno (iz žilja)</a:t>
            </a:r>
          </a:p>
          <a:p>
            <a:r>
              <a:rPr lang="hr-HR" sz="2400" dirty="0"/>
              <a:t>Raste brzo (3 m/god!) i istiskuje prirodnu vegetaciju</a:t>
            </a:r>
          </a:p>
          <a:p>
            <a:r>
              <a:rPr lang="hr-HR" sz="2400" dirty="0"/>
              <a:t>Kratko živi, slabe kvalitete drveta</a:t>
            </a:r>
          </a:p>
          <a:p>
            <a:r>
              <a:rPr lang="hr-HR" sz="2400" dirty="0"/>
              <a:t>Medonosan</a:t>
            </a:r>
          </a:p>
          <a:p>
            <a:r>
              <a:rPr lang="hr-HR" sz="2400" dirty="0"/>
              <a:t>Posebno agresivan u poplavnim šumama vrba i topola uz Dravu (Kopački rit!)</a:t>
            </a:r>
          </a:p>
          <a:p>
            <a:endParaRPr lang="hr-HR" sz="2400" dirty="0"/>
          </a:p>
          <a:p>
            <a:endParaRPr lang="hr-HR" dirty="0"/>
          </a:p>
        </p:txBody>
      </p:sp>
      <p:pic>
        <p:nvPicPr>
          <p:cNvPr id="5" name="Picture 2" descr="Image result for acer negundo, invasiv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2273"/>
            <a:ext cx="4121224" cy="275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egundovac-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03564"/>
            <a:ext cx="5259647" cy="350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59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hr-HR" sz="4400" dirty="0"/>
              <a:t>Stanje i problematika (UŠP Našice)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hr-HR" dirty="0"/>
              <a:t>Stanje:</a:t>
            </a:r>
          </a:p>
          <a:p>
            <a:r>
              <a:rPr lang="hr-HR" dirty="0"/>
              <a:t>Pojedinačno se pojavljuje na području Šumarije D. </a:t>
            </a:r>
            <a:r>
              <a:rPr lang="hr-HR" dirty="0" err="1"/>
              <a:t>Milholjac</a:t>
            </a:r>
            <a:r>
              <a:rPr lang="hr-HR" dirty="0"/>
              <a:t> u šumama hrasta lužnjaka, te u kulturi topola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hr-HR" dirty="0"/>
              <a:t>Problematika:</a:t>
            </a:r>
          </a:p>
          <a:p>
            <a:r>
              <a:rPr lang="hr-HR" dirty="0"/>
              <a:t>U današnjim razmjerima rasprostranjenosti ne predstavlja ozbiljnu ugrozu</a:t>
            </a:r>
          </a:p>
          <a:p>
            <a:r>
              <a:rPr lang="hr-HR" dirty="0"/>
              <a:t>Pri obnovi </a:t>
            </a:r>
            <a:r>
              <a:rPr lang="hr-HR" dirty="0" err="1"/>
              <a:t>topolovih</a:t>
            </a:r>
            <a:r>
              <a:rPr lang="hr-HR" dirty="0"/>
              <a:t> kultura obratiti pažnju da se vrsta drži pod kontrolom</a:t>
            </a:r>
          </a:p>
        </p:txBody>
      </p:sp>
    </p:spTree>
    <p:extLst>
      <p:ext uri="{BB962C8B-B14F-4D97-AF65-F5344CB8AC3E}">
        <p14:creationId xmlns:p14="http://schemas.microsoft.com/office/powerpoint/2010/main" val="2919187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2074"/>
          </a:xfrm>
        </p:spPr>
        <p:txBody>
          <a:bodyPr/>
          <a:lstStyle/>
          <a:p>
            <a:r>
              <a:rPr lang="hr-HR" sz="2800" b="1" i="1" dirty="0" err="1">
                <a:solidFill>
                  <a:schemeClr val="tx1"/>
                </a:solidFill>
                <a:latin typeface="+mn-lt"/>
              </a:rPr>
              <a:t>Fraxinus</a:t>
            </a:r>
            <a:r>
              <a:rPr lang="hr-HR" sz="2800" b="1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hr-HR" sz="2800" b="1" i="1" dirty="0" err="1">
                <a:solidFill>
                  <a:schemeClr val="tx1"/>
                </a:solidFill>
                <a:latin typeface="+mn-lt"/>
              </a:rPr>
              <a:t>pennsylvanica</a:t>
            </a:r>
            <a:endParaRPr lang="hr-HR" sz="2800" b="1" i="1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79512" y="944347"/>
            <a:ext cx="4032448" cy="5733256"/>
          </a:xfrm>
        </p:spPr>
        <p:txBody>
          <a:bodyPr>
            <a:normAutofit/>
          </a:bodyPr>
          <a:lstStyle/>
          <a:p>
            <a:r>
              <a:rPr lang="hr-HR" sz="2400" dirty="0"/>
              <a:t>U Hrvatsku unesen u 19. st., kao ukrasna vrsta i za pošumljavanje</a:t>
            </a:r>
          </a:p>
          <a:p>
            <a:r>
              <a:rPr lang="hr-HR" sz="2400" dirty="0"/>
              <a:t>Brzo se i lako razmnožava sjemenom</a:t>
            </a:r>
          </a:p>
          <a:p>
            <a:r>
              <a:rPr lang="hr-HR" sz="2400" dirty="0"/>
              <a:t>Otporan na mraz, podnosi poplave</a:t>
            </a:r>
          </a:p>
          <a:p>
            <a:r>
              <a:rPr lang="hr-HR" sz="2400" dirty="0"/>
              <a:t>Raste brzo, ali povijenog debla, sklon </a:t>
            </a:r>
            <a:r>
              <a:rPr lang="hr-HR" sz="2400" dirty="0" err="1"/>
              <a:t>vjetrolomima</a:t>
            </a:r>
            <a:r>
              <a:rPr lang="hr-HR" sz="2400" dirty="0"/>
              <a:t> i </a:t>
            </a:r>
            <a:r>
              <a:rPr lang="hr-HR" sz="2400" dirty="0" err="1"/>
              <a:t>vjetroizvalama</a:t>
            </a:r>
            <a:endParaRPr lang="hr-HR" sz="2400" dirty="0"/>
          </a:p>
          <a:p>
            <a:r>
              <a:rPr lang="hr-HR" sz="2400" dirty="0"/>
              <a:t>Prisutan najviše u poplavnim šumama vrba i topola uz Dravu i Dunav (Kopački rit!)</a:t>
            </a:r>
          </a:p>
          <a:p>
            <a:endParaRPr lang="hr-HR" sz="2400" dirty="0"/>
          </a:p>
          <a:p>
            <a:endParaRPr lang="hr-HR" dirty="0"/>
          </a:p>
        </p:txBody>
      </p:sp>
      <p:pic>
        <p:nvPicPr>
          <p:cNvPr id="5122" name="Picture 2" descr="Pensilvanijski jas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275988" cy="569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05290"/>
            <a:ext cx="5254862" cy="349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1308" y="58316"/>
            <a:ext cx="8075240" cy="1143000"/>
          </a:xfrm>
        </p:spPr>
        <p:txBody>
          <a:bodyPr/>
          <a:lstStyle/>
          <a:p>
            <a:r>
              <a:rPr lang="hr-HR" sz="4400" dirty="0"/>
              <a:t>Stanje i problematika (UŠP Našice)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37017"/>
            <a:ext cx="3456384" cy="5203995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3707904" y="980728"/>
            <a:ext cx="5184576" cy="196648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hr-HR" sz="2400" dirty="0"/>
              <a:t>Šum. D. Miholjac: 61 (</a:t>
            </a:r>
            <a:r>
              <a:rPr lang="hr-HR" sz="2400" dirty="0" err="1"/>
              <a:t>Kapelački</a:t>
            </a:r>
            <a:r>
              <a:rPr lang="hr-HR" sz="2400" dirty="0"/>
              <a:t> lug)</a:t>
            </a:r>
          </a:p>
          <a:p>
            <a:pPr marL="114300" indent="0">
              <a:buNone/>
            </a:pPr>
            <a:r>
              <a:rPr lang="hr-HR" sz="2400" dirty="0"/>
              <a:t>Problematika: ugrožene prvenstveno sastojine poljskog jasena!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27" y="2564904"/>
            <a:ext cx="6443757" cy="42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5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i="1" dirty="0"/>
              <a:t>Robinia pseudoacacia </a:t>
            </a:r>
            <a:r>
              <a:rPr lang="hr-HR" sz="3600" dirty="0"/>
              <a:t>L. - bagrem</a:t>
            </a:r>
          </a:p>
        </p:txBody>
      </p:sp>
      <p:pic>
        <p:nvPicPr>
          <p:cNvPr id="4" name="Picture 3" descr="C:\Users\tralala\Desktop\capture-20150414-20220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6752"/>
            <a:ext cx="2053382" cy="200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4" name="Picture 2" descr="C:\Users\Korisnik\Desktop\capture-20170619-1352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058215" cy="1593900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1560" y="4653136"/>
          <a:ext cx="8064896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medonosna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otrovno sve</a:t>
                      </a:r>
                      <a:r>
                        <a:rPr lang="hr-HR" baseline="0" dirty="0"/>
                        <a:t> osim cvijeta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ukrasno drvo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drvo je čvrsto</a:t>
                      </a:r>
                      <a:r>
                        <a:rPr lang="hr-HR" baseline="0" dirty="0"/>
                        <a:t> i prikladno za obradu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medonosna i jestiva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675" name="Picture 3" descr="C:\Users\Korisnik\Desktop\Black Locust (Robinia Pseudoacacia) Overview, Health Benefits, Side effects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060848"/>
            <a:ext cx="2867472" cy="2293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791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3600" b="1" i="1" dirty="0" err="1"/>
              <a:t>Robinia</a:t>
            </a:r>
            <a:r>
              <a:rPr lang="hr-HR" sz="3600" b="1" i="1" dirty="0"/>
              <a:t> </a:t>
            </a:r>
            <a:r>
              <a:rPr lang="hr-HR" sz="3600" b="1" i="1" dirty="0" err="1"/>
              <a:t>pseudoaccacia</a:t>
            </a:r>
            <a:br>
              <a:rPr lang="hr-HR" sz="3600" b="1" i="1" dirty="0"/>
            </a:br>
            <a:endParaRPr lang="hr-HR" sz="3600" dirty="0"/>
          </a:p>
        </p:txBody>
      </p:sp>
      <p:sp>
        <p:nvSpPr>
          <p:cNvPr id="8" name="Rezervirano mjesto sadržaja 7"/>
          <p:cNvSpPr>
            <a:spLocks noGrp="1"/>
          </p:cNvSpPr>
          <p:nvPr>
            <p:ph sz="half" idx="2"/>
          </p:nvPr>
        </p:nvSpPr>
        <p:spPr>
          <a:xfrm>
            <a:off x="457200" y="1124744"/>
            <a:ext cx="3657600" cy="5472608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hr-HR" i="1" dirty="0"/>
              <a:t>-</a:t>
            </a:r>
            <a:r>
              <a:rPr lang="hr-HR" dirty="0"/>
              <a:t>unesen u 17.st. u Europu iz Amerike</a:t>
            </a:r>
          </a:p>
          <a:p>
            <a:pPr marL="114300" indent="0">
              <a:buNone/>
            </a:pPr>
            <a:r>
              <a:rPr lang="hr-HR" dirty="0"/>
              <a:t>-cvijeta i obilno </a:t>
            </a:r>
            <a:r>
              <a:rPr lang="hr-HR" dirty="0" err="1"/>
              <a:t>plodonosi</a:t>
            </a:r>
            <a:r>
              <a:rPr lang="hr-HR" dirty="0"/>
              <a:t> svake godine</a:t>
            </a:r>
          </a:p>
          <a:p>
            <a:pPr marL="114300" indent="0">
              <a:buNone/>
            </a:pPr>
            <a:r>
              <a:rPr lang="hr-HR" dirty="0"/>
              <a:t>-iako sjeme slabije klija, ima izuzetno jaku </a:t>
            </a:r>
            <a:r>
              <a:rPr lang="hr-HR" dirty="0" err="1"/>
              <a:t>izbojnu</a:t>
            </a:r>
            <a:r>
              <a:rPr lang="hr-HR" dirty="0"/>
              <a:t> moć iz panja i žilja, brzo raste</a:t>
            </a:r>
          </a:p>
          <a:p>
            <a:pPr marL="114300" indent="0">
              <a:buNone/>
            </a:pPr>
            <a:r>
              <a:rPr lang="hr-HR" dirty="0"/>
              <a:t>-posjeduje niz korisnih karakteristika: otporno i dugovječno (vinogradski kolci), žilavo drvo, kvalitetan ogrjev, medonosna  vrsta</a:t>
            </a:r>
          </a:p>
          <a:p>
            <a:pPr marL="114300" indent="0">
              <a:buNone/>
            </a:pPr>
            <a:r>
              <a:rPr lang="hr-HR" dirty="0"/>
              <a:t>- Šumske zajednice bagrema</a:t>
            </a:r>
          </a:p>
          <a:p>
            <a:pPr marL="114300" indent="0">
              <a:buNone/>
            </a:pPr>
            <a:endParaRPr lang="hr-HR" i="1" dirty="0"/>
          </a:p>
        </p:txBody>
      </p:sp>
      <p:sp>
        <p:nvSpPr>
          <p:cNvPr id="10" name="Rezervirano mjesto teksta 9"/>
          <p:cNvSpPr>
            <a:spLocks noGrp="1"/>
          </p:cNvSpPr>
          <p:nvPr>
            <p:ph type="body" sz="quarter" idx="3"/>
          </p:nvPr>
        </p:nvSpPr>
        <p:spPr>
          <a:xfrm>
            <a:off x="4419600" y="1622925"/>
            <a:ext cx="2888704" cy="309711"/>
          </a:xfrm>
        </p:spPr>
        <p:txBody>
          <a:bodyPr/>
          <a:lstStyle/>
          <a:p>
            <a:pPr algn="l"/>
            <a:endParaRPr lang="hr-HR" sz="2800" dirty="0"/>
          </a:p>
        </p:txBody>
      </p:sp>
      <p:pic>
        <p:nvPicPr>
          <p:cNvPr id="819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36" y="952069"/>
            <a:ext cx="4331836" cy="577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robinia bagr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14655" y="3650678"/>
            <a:ext cx="3913673" cy="21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upload.wikimedia.org/wikipedia/commons/2/2d/Robinia-pseudoacacia-12-V-2007-60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42812"/>
            <a:ext cx="4697288" cy="35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5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42764" y="175807"/>
            <a:ext cx="3657600" cy="639762"/>
          </a:xfrm>
        </p:spPr>
        <p:txBody>
          <a:bodyPr/>
          <a:lstStyle/>
          <a:p>
            <a:pPr algn="l"/>
            <a:r>
              <a:rPr lang="hr-HR" sz="2400" dirty="0"/>
              <a:t>Stanje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788024" y="299353"/>
            <a:ext cx="3657600" cy="639762"/>
          </a:xfrm>
        </p:spPr>
        <p:txBody>
          <a:bodyPr/>
          <a:lstStyle/>
          <a:p>
            <a:pPr algn="l"/>
            <a:r>
              <a:rPr lang="hr-HR" sz="2400" dirty="0"/>
              <a:t>Problematika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355976" y="1113853"/>
            <a:ext cx="3657600" cy="2664296"/>
          </a:xfrm>
        </p:spPr>
        <p:txBody>
          <a:bodyPr>
            <a:normAutofit lnSpcReduction="10000"/>
          </a:bodyPr>
          <a:lstStyle/>
          <a:p>
            <a:r>
              <a:rPr lang="hr-HR" dirty="0"/>
              <a:t>Opasnost predstavlja prije svega za lužnjakove sastojine u fazi obnove</a:t>
            </a:r>
          </a:p>
          <a:p>
            <a:r>
              <a:rPr lang="hr-HR" dirty="0"/>
              <a:t>Klimatske promjene pogoduju njegovom bržem i invazivnijem širenju</a:t>
            </a:r>
          </a:p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" y="1137651"/>
            <a:ext cx="3799337" cy="5720349"/>
          </a:xfrm>
          <a:prstGeom prst="rect">
            <a:avLst/>
          </a:prstGeo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318308" y="796553"/>
            <a:ext cx="3657600" cy="2304256"/>
          </a:xfrm>
        </p:spPr>
        <p:txBody>
          <a:bodyPr>
            <a:normAutofit fontScale="85000" lnSpcReduction="10000"/>
          </a:bodyPr>
          <a:lstStyle/>
          <a:p>
            <a:r>
              <a:rPr lang="hr-HR" dirty="0"/>
              <a:t>Bagrem se javlja uz rubove lužnjakovih šuma</a:t>
            </a:r>
          </a:p>
          <a:p>
            <a:r>
              <a:rPr lang="hr-HR" dirty="0"/>
              <a:t>Ponegdje (Koška, naftovod uz 82 i 85 odjel) se invazivno širi uz šumske rubove</a:t>
            </a:r>
          </a:p>
          <a:p>
            <a:r>
              <a:rPr lang="hr-HR" dirty="0"/>
              <a:t>Često se širi uz kanale po šumskim rubovima 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08" y="3609720"/>
            <a:ext cx="4844564" cy="32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61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>
                <a:solidFill>
                  <a:schemeClr val="tx1"/>
                </a:solidFill>
                <a:latin typeface="+mn-lt"/>
              </a:rPr>
              <a:t>ZELJASTE INVAZIVNE VRSTE</a:t>
            </a:r>
          </a:p>
        </p:txBody>
      </p:sp>
      <p:sp>
        <p:nvSpPr>
          <p:cNvPr id="5" name="Rezervirano mjesto sadržaja 2"/>
          <p:cNvSpPr>
            <a:spLocks noGrp="1"/>
          </p:cNvSpPr>
          <p:nvPr>
            <p:ph idx="1"/>
          </p:nvPr>
        </p:nvSpPr>
        <p:spPr>
          <a:xfrm>
            <a:off x="457200" y="1196752"/>
            <a:ext cx="2866380" cy="5204048"/>
          </a:xfrm>
        </p:spPr>
        <p:txBody>
          <a:bodyPr>
            <a:normAutofit/>
          </a:bodyPr>
          <a:lstStyle/>
          <a:p>
            <a:r>
              <a:rPr lang="hr-HR" sz="2000" dirty="0"/>
              <a:t>Niz </a:t>
            </a:r>
            <a:r>
              <a:rPr lang="hr-HR" sz="2000" dirty="0" err="1"/>
              <a:t>heliofilnih</a:t>
            </a:r>
            <a:r>
              <a:rPr lang="hr-HR" sz="2000" dirty="0"/>
              <a:t>, brzorastućih, korovnih vrsta, penjačica i povijuša</a:t>
            </a:r>
          </a:p>
          <a:p>
            <a:r>
              <a:rPr lang="hr-HR" sz="2000" dirty="0"/>
              <a:t>Dolaze do izražaja prilikom oplodnih </a:t>
            </a:r>
            <a:r>
              <a:rPr lang="hr-HR" sz="2000" dirty="0" err="1"/>
              <a:t>siječa</a:t>
            </a:r>
            <a:r>
              <a:rPr lang="hr-HR" sz="2000" dirty="0"/>
              <a:t> (brzo i obilno se šire)</a:t>
            </a:r>
          </a:p>
          <a:p>
            <a:r>
              <a:rPr lang="hr-HR" sz="2000" dirty="0"/>
              <a:t>Najčešće: </a:t>
            </a:r>
            <a:r>
              <a:rPr lang="hr-HR" sz="2000" i="1" dirty="0" err="1"/>
              <a:t>Asclepias</a:t>
            </a:r>
            <a:r>
              <a:rPr lang="hr-HR" sz="2000" i="1" dirty="0"/>
              <a:t> </a:t>
            </a:r>
            <a:r>
              <a:rPr lang="hr-HR" sz="2000" i="1" dirty="0" err="1"/>
              <a:t>syriaca</a:t>
            </a:r>
            <a:r>
              <a:rPr lang="hr-HR" sz="2000" i="1" dirty="0"/>
              <a:t>, </a:t>
            </a:r>
            <a:r>
              <a:rPr lang="hr-HR" sz="2000" i="1" dirty="0" err="1"/>
              <a:t>Echinocystis</a:t>
            </a:r>
            <a:r>
              <a:rPr lang="hr-HR" sz="2000" i="1" dirty="0"/>
              <a:t> </a:t>
            </a:r>
            <a:r>
              <a:rPr lang="hr-HR" sz="2000" i="1" dirty="0" err="1"/>
              <a:t>lobata</a:t>
            </a:r>
            <a:r>
              <a:rPr lang="hr-HR" sz="2000" i="1" dirty="0"/>
              <a:t>, </a:t>
            </a:r>
            <a:r>
              <a:rPr lang="hr-HR" sz="2000" i="1" dirty="0" err="1"/>
              <a:t>Erigeron</a:t>
            </a:r>
            <a:r>
              <a:rPr lang="hr-HR" sz="2000" i="1" dirty="0"/>
              <a:t> </a:t>
            </a:r>
            <a:r>
              <a:rPr lang="hr-HR" sz="2000" i="1" dirty="0" err="1"/>
              <a:t>annuus</a:t>
            </a:r>
            <a:r>
              <a:rPr lang="hr-HR" sz="2000" i="1" dirty="0"/>
              <a:t>, </a:t>
            </a:r>
            <a:r>
              <a:rPr lang="hr-HR" sz="2000" i="1" dirty="0" err="1"/>
              <a:t>Solidago</a:t>
            </a:r>
            <a:r>
              <a:rPr lang="hr-HR" sz="2000" i="1" dirty="0"/>
              <a:t> </a:t>
            </a:r>
            <a:r>
              <a:rPr lang="hr-HR" sz="2000" i="1" dirty="0" err="1"/>
              <a:t>gigantea</a:t>
            </a:r>
            <a:r>
              <a:rPr lang="hr-HR" sz="2000" dirty="0"/>
              <a:t>…</a:t>
            </a:r>
          </a:p>
          <a:p>
            <a:endParaRPr lang="hr-HR" sz="2000" dirty="0"/>
          </a:p>
          <a:p>
            <a:endParaRPr lang="hr-HR" dirty="0"/>
          </a:p>
          <a:p>
            <a:pPr marL="114300" indent="0">
              <a:buNone/>
            </a:pPr>
            <a:endParaRPr lang="hr-HR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580" y="1196752"/>
            <a:ext cx="5306171" cy="352424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331088"/>
            <a:ext cx="3779912" cy="2513239"/>
          </a:xfrm>
          <a:prstGeom prst="rect">
            <a:avLst/>
          </a:prstGeom>
        </p:spPr>
      </p:pic>
      <p:pic>
        <p:nvPicPr>
          <p:cNvPr id="14" name="Picture 8" descr="Image result for erigeron annu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095835"/>
            <a:ext cx="245024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70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620000" cy="1008112"/>
          </a:xfrm>
        </p:spPr>
        <p:txBody>
          <a:bodyPr/>
          <a:lstStyle/>
          <a:p>
            <a:r>
              <a:rPr lang="hr-HR"/>
              <a:t>Uvod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087688" cy="573325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hr-HR" sz="3400" dirty="0"/>
          </a:p>
          <a:p>
            <a:pPr>
              <a:buNone/>
            </a:pPr>
            <a:r>
              <a:rPr lang="hr-HR" sz="3400" dirty="0"/>
              <a:t>Invazivne strane vrste:</a:t>
            </a:r>
          </a:p>
          <a:p>
            <a:pPr marL="114300" indent="0">
              <a:buNone/>
            </a:pPr>
            <a:r>
              <a:rPr lang="hr-HR" sz="3300" b="1" dirty="0"/>
              <a:t>„…kada njihovo širenje negativno utječe na biološku raznolikost, zdravlje ljudi, ili pričinjava ekonomsku štetu…”</a:t>
            </a:r>
            <a:endParaRPr lang="hr-HR" sz="3300" dirty="0"/>
          </a:p>
          <a:p>
            <a:pPr>
              <a:buNone/>
            </a:pPr>
            <a:endParaRPr lang="hr-HR" sz="3300" dirty="0"/>
          </a:p>
          <a:p>
            <a:pPr>
              <a:buNone/>
            </a:pPr>
            <a:r>
              <a:rPr lang="hr-HR" sz="3300" dirty="0"/>
              <a:t>U šumskim ekosustavima:</a:t>
            </a:r>
          </a:p>
          <a:p>
            <a:r>
              <a:rPr lang="hr-HR" sz="3300" dirty="0"/>
              <a:t>Ugrožavaju biološku raznolikost </a:t>
            </a:r>
          </a:p>
          <a:p>
            <a:r>
              <a:rPr lang="hr-HR" sz="3300" dirty="0"/>
              <a:t>Pričinjavaju ekonomsku štetu</a:t>
            </a:r>
          </a:p>
          <a:p>
            <a:r>
              <a:rPr lang="hr-HR" sz="3300" dirty="0"/>
              <a:t>Ugrožavaju zdravlje (posredno)</a:t>
            </a:r>
          </a:p>
          <a:p>
            <a:pPr marL="114300" indent="0">
              <a:buNone/>
            </a:pPr>
            <a:r>
              <a:rPr lang="hr-HR" sz="3300" dirty="0"/>
              <a:t>Invazivno ponašanje autohtonih vrsta:</a:t>
            </a:r>
          </a:p>
          <a:p>
            <a:r>
              <a:rPr lang="hr-HR" sz="3200" i="1" dirty="0" err="1"/>
              <a:t>Hedera</a:t>
            </a:r>
            <a:r>
              <a:rPr lang="hr-HR" sz="3200" i="1" dirty="0"/>
              <a:t> </a:t>
            </a:r>
            <a:r>
              <a:rPr lang="hr-HR" sz="3200" i="1" dirty="0" err="1"/>
              <a:t>helix</a:t>
            </a:r>
            <a:endParaRPr lang="hr-HR" sz="3200" i="1" dirty="0"/>
          </a:p>
          <a:p>
            <a:r>
              <a:rPr lang="hr-HR" sz="3200" i="1" dirty="0" err="1"/>
              <a:t>Vitis</a:t>
            </a:r>
            <a:r>
              <a:rPr lang="hr-HR" sz="3200" i="1" dirty="0"/>
              <a:t> </a:t>
            </a:r>
            <a:r>
              <a:rPr lang="hr-HR" sz="3200" i="1" dirty="0" err="1"/>
              <a:t>vinifera</a:t>
            </a:r>
            <a:endParaRPr lang="hr-HR" sz="3200" i="1" dirty="0"/>
          </a:p>
          <a:p>
            <a:r>
              <a:rPr lang="hr-HR" sz="3200" i="1" dirty="0"/>
              <a:t>Vinca </a:t>
            </a:r>
            <a:r>
              <a:rPr lang="hr-HR" sz="3200" i="1" dirty="0" err="1"/>
              <a:t>minor</a:t>
            </a:r>
            <a:endParaRPr lang="hr-HR" sz="3200" i="1" dirty="0"/>
          </a:p>
        </p:txBody>
      </p:sp>
      <p:pic>
        <p:nvPicPr>
          <p:cNvPr id="4" name="Picture 3" descr="znak-ma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5516563"/>
            <a:ext cx="6540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92080" y="-18275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r-HR" b="1"/>
          </a:p>
          <a:p>
            <a:pPr lvl="1"/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81" y="0"/>
            <a:ext cx="3425569" cy="5157598"/>
          </a:xfrm>
          <a:prstGeom prst="rect">
            <a:avLst/>
          </a:prstGeom>
        </p:spPr>
      </p:pic>
      <p:sp>
        <p:nvSpPr>
          <p:cNvPr id="11" name="Rezervirano mjesto sadržaja 10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73025"/>
            <a:ext cx="4680583" cy="3108746"/>
          </a:xfrm>
          <a:prstGeom prst="rect">
            <a:avLst/>
          </a:prstGeom>
        </p:spPr>
      </p:pic>
      <p:pic>
        <p:nvPicPr>
          <p:cNvPr id="1026" name="Picture 2" descr="https://lh3.googleusercontent.com/0yLq-YmTjOh9WZM_sFHuFzbpkXVaP19bzK1JaPwWm9_ze3lPidq4OO0Bt08kLYZTRphUmMVm6qpWd_X-8gmnonKqun9T3164rzkWfPKWuM1uhOGvq4cPBGGMWqRBkUd1BAO0s3kn=w850-h637-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39" y="850147"/>
            <a:ext cx="4845844" cy="363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i="1" dirty="0"/>
              <a:t>Asclepias syriaca </a:t>
            </a:r>
            <a:r>
              <a:rPr lang="hr-HR" sz="3600" dirty="0"/>
              <a:t>L. - cigansko perje</a:t>
            </a:r>
          </a:p>
        </p:txBody>
      </p:sp>
      <p:pic>
        <p:nvPicPr>
          <p:cNvPr id="4" name="Picture 3" descr="C:\Users\Korisnik\Desktop\capture-20150414-12342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268760"/>
            <a:ext cx="2236450" cy="21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C:\Users\Korisnik\Desktop\capture-20170619-1330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176621" cy="1675433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1560" y="4869160"/>
          <a:ext cx="8064896" cy="1752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ukrasna biljka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otrovna</a:t>
                      </a:r>
                      <a:r>
                        <a:rPr lang="hr-HR" baseline="0" dirty="0"/>
                        <a:t> u većim količinama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medonosna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dlake iz plodova su tople i 6 puta lakše od vune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579" name="Picture 3" descr="C:\Users\Korisnik\Desktop\asclepias_syriaca__88362.1429732086.600.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700808"/>
            <a:ext cx="2784309" cy="2088232"/>
          </a:xfrm>
          <a:prstGeom prst="rect">
            <a:avLst/>
          </a:prstGeom>
          <a:noFill/>
        </p:spPr>
      </p:pic>
      <p:pic>
        <p:nvPicPr>
          <p:cNvPr id="24580" name="Picture 4" descr="C:\Users\Korisnik\Desktop\stv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068960"/>
            <a:ext cx="2559596" cy="1611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86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i="1" dirty="0" err="1"/>
              <a:t>Asclepias</a:t>
            </a:r>
            <a:r>
              <a:rPr lang="hr-HR" sz="4800" i="1" dirty="0"/>
              <a:t> </a:t>
            </a:r>
            <a:r>
              <a:rPr lang="hr-HR" sz="4800" i="1" dirty="0" err="1"/>
              <a:t>syriaca</a:t>
            </a:r>
            <a:r>
              <a:rPr lang="hr-HR" sz="4800" i="1" dirty="0"/>
              <a:t> </a:t>
            </a:r>
            <a:r>
              <a:rPr lang="hr-HR" sz="4800" dirty="0"/>
              <a:t>L.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5805263"/>
            <a:ext cx="8147248" cy="887119"/>
          </a:xfrm>
        </p:spPr>
        <p:txBody>
          <a:bodyPr/>
          <a:lstStyle/>
          <a:p>
            <a:pPr algn="l"/>
            <a:r>
              <a:rPr lang="hr-HR" b="0" dirty="0"/>
              <a:t>Uz šumske rubove i kanale</a:t>
            </a:r>
          </a:p>
          <a:p>
            <a:pPr algn="l"/>
            <a:r>
              <a:rPr lang="hr-HR" b="0" dirty="0"/>
              <a:t>Šumarija Koška – mlade hrastove sastojine – povlači se sa zatvaranjem šumskog sklopa</a:t>
            </a: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3" y="1321261"/>
            <a:ext cx="6511044" cy="4324499"/>
          </a:xfr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4"/>
          <a:stretch/>
        </p:blipFill>
        <p:spPr>
          <a:xfrm>
            <a:off x="5220071" y="202987"/>
            <a:ext cx="3744417" cy="3370029"/>
          </a:xfrm>
        </p:spPr>
      </p:pic>
    </p:spTree>
    <p:extLst>
      <p:ext uri="{BB962C8B-B14F-4D97-AF65-F5344CB8AC3E}">
        <p14:creationId xmlns:p14="http://schemas.microsoft.com/office/powerpoint/2010/main" val="2736363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err="1"/>
              <a:t>Solidago</a:t>
            </a:r>
            <a:r>
              <a:rPr lang="hr-HR" i="1" dirty="0"/>
              <a:t> </a:t>
            </a:r>
            <a:r>
              <a:rPr lang="hr-HR" i="1" dirty="0" err="1"/>
              <a:t>gigantea</a:t>
            </a:r>
            <a:r>
              <a:rPr lang="hr-HR" i="1" dirty="0"/>
              <a:t>/ </a:t>
            </a:r>
            <a:r>
              <a:rPr lang="hr-HR" i="1" dirty="0" err="1"/>
              <a:t>canadensis</a:t>
            </a:r>
            <a:endParaRPr lang="hr-HR" i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268760"/>
            <a:ext cx="7620000" cy="5132040"/>
          </a:xfrm>
        </p:spPr>
        <p:txBody>
          <a:bodyPr/>
          <a:lstStyle/>
          <a:p>
            <a:r>
              <a:rPr lang="hr-HR" dirty="0"/>
              <a:t>Posvuda na istraživanom području</a:t>
            </a:r>
          </a:p>
          <a:p>
            <a:r>
              <a:rPr lang="hr-HR" dirty="0"/>
              <a:t>Vrlo brzo dolazi s okolnih poljoprivrednih terena, već u fazi pripremnog </a:t>
            </a:r>
            <a:r>
              <a:rPr lang="hr-HR" dirty="0" err="1"/>
              <a:t>sijeka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t="21514" r="12909" b="308"/>
          <a:stretch/>
        </p:blipFill>
        <p:spPr>
          <a:xfrm>
            <a:off x="179512" y="2411760"/>
            <a:ext cx="6804248" cy="413946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3" r="16625"/>
          <a:stretch/>
        </p:blipFill>
        <p:spPr>
          <a:xfrm>
            <a:off x="4701806" y="3386059"/>
            <a:ext cx="4432687" cy="34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15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i="1" dirty="0" err="1"/>
              <a:t>Erigeron</a:t>
            </a:r>
            <a:r>
              <a:rPr lang="hr-HR" sz="4800" i="1" dirty="0"/>
              <a:t> </a:t>
            </a:r>
            <a:r>
              <a:rPr lang="hr-HR" sz="4800" i="1" dirty="0" err="1"/>
              <a:t>annuus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38984" y="1268760"/>
            <a:ext cx="7877432" cy="1872208"/>
          </a:xfrm>
        </p:spPr>
        <p:txBody>
          <a:bodyPr>
            <a:normAutofit/>
          </a:bodyPr>
          <a:lstStyle/>
          <a:p>
            <a:r>
              <a:rPr lang="hr-HR" sz="2400" dirty="0"/>
              <a:t>Posvuda na otvorenim površinama, u šumi, šumskim rubovima, obilno u šumskim </a:t>
            </a:r>
            <a:r>
              <a:rPr lang="hr-HR" sz="2400" dirty="0" err="1"/>
              <a:t>sječinama</a:t>
            </a:r>
            <a:endParaRPr lang="hr-HR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9303"/>
            <a:ext cx="6804248" cy="4519240"/>
          </a:xfrm>
          <a:prstGeom prst="rect">
            <a:avLst/>
          </a:prstGeom>
        </p:spPr>
      </p:pic>
      <p:pic>
        <p:nvPicPr>
          <p:cNvPr id="6" name="Picture 8" descr="Image result for erigeron annuu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94"/>
          <a:stretch/>
        </p:blipFill>
        <p:spPr bwMode="auto">
          <a:xfrm>
            <a:off x="4764813" y="3150096"/>
            <a:ext cx="437918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933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800" i="1" dirty="0" err="1"/>
              <a:t>Echinocystis</a:t>
            </a:r>
            <a:r>
              <a:rPr lang="hr-HR" sz="4800" i="1" dirty="0"/>
              <a:t> </a:t>
            </a:r>
            <a:r>
              <a:rPr lang="hr-HR" sz="4800" i="1" dirty="0" err="1"/>
              <a:t>lobata</a:t>
            </a:r>
            <a:endParaRPr lang="hr-HR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122551"/>
            <a:ext cx="2490412" cy="3731563"/>
          </a:xfr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419600" y="1196752"/>
            <a:ext cx="3657600" cy="2357378"/>
          </a:xfrm>
        </p:spPr>
        <p:txBody>
          <a:bodyPr>
            <a:normAutofit lnSpcReduction="10000"/>
          </a:bodyPr>
          <a:lstStyle/>
          <a:p>
            <a:r>
              <a:rPr lang="hr-HR" sz="2400" dirty="0"/>
              <a:t>Šumski rubovi i kanali</a:t>
            </a:r>
          </a:p>
          <a:p>
            <a:r>
              <a:rPr lang="hr-HR" sz="2400" dirty="0"/>
              <a:t>Širi se vodotocima</a:t>
            </a:r>
          </a:p>
          <a:p>
            <a:r>
              <a:rPr lang="hr-HR" sz="2400" dirty="0"/>
              <a:t>Ugrožene svijetle poplavne šume, prije svega sastojine vrba i topola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3633897" cy="547126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6081" r="24743" b="13232"/>
          <a:stretch/>
        </p:blipFill>
        <p:spPr>
          <a:xfrm>
            <a:off x="3418164" y="3950146"/>
            <a:ext cx="3541396" cy="293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r="14563" b="6131"/>
          <a:stretch/>
        </p:blipFill>
        <p:spPr>
          <a:xfrm>
            <a:off x="434599" y="2852936"/>
            <a:ext cx="3429597" cy="33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5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/>
              <a:t>POTENCIJALNE INVAZIVNE BILJNE VRSTE</a:t>
            </a:r>
          </a:p>
        </p:txBody>
      </p:sp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>
          <a:xfrm>
            <a:off x="179512" y="1600199"/>
            <a:ext cx="3367731" cy="5205413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hr-HR" b="1" i="1" dirty="0" err="1"/>
              <a:t>Prunus</a:t>
            </a:r>
            <a:r>
              <a:rPr lang="hr-HR" b="1" i="1" dirty="0"/>
              <a:t> </a:t>
            </a:r>
            <a:r>
              <a:rPr lang="hr-HR" b="1" i="1" dirty="0" err="1"/>
              <a:t>serotina</a:t>
            </a:r>
            <a:endParaRPr lang="hr-HR" b="1" i="1" dirty="0"/>
          </a:p>
          <a:p>
            <a:pPr marL="114300" indent="0">
              <a:buNone/>
            </a:pPr>
            <a:r>
              <a:rPr lang="hr-HR" i="1" dirty="0"/>
              <a:t>-</a:t>
            </a:r>
            <a:r>
              <a:rPr lang="hr-HR" dirty="0"/>
              <a:t>unesena početkom 17.st. u Europu iz Amerike</a:t>
            </a:r>
          </a:p>
          <a:p>
            <a:pPr marL="114300" indent="0">
              <a:buNone/>
            </a:pPr>
            <a:r>
              <a:rPr lang="hr-HR" dirty="0"/>
              <a:t>-cvijeta i obilno </a:t>
            </a:r>
            <a:r>
              <a:rPr lang="hr-HR" dirty="0" err="1"/>
              <a:t>plodonosi</a:t>
            </a:r>
            <a:r>
              <a:rPr lang="hr-HR" dirty="0"/>
              <a:t> svake godine</a:t>
            </a:r>
          </a:p>
          <a:p>
            <a:pPr marL="114300" indent="0">
              <a:buNone/>
            </a:pPr>
            <a:r>
              <a:rPr lang="hr-HR" dirty="0"/>
              <a:t>- Jestivim se plodovima hrane ptice i tako rasprostranjuju sjeme, ima jaku </a:t>
            </a:r>
            <a:r>
              <a:rPr lang="hr-HR" dirty="0" err="1"/>
              <a:t>izbojnu</a:t>
            </a:r>
            <a:r>
              <a:rPr lang="hr-HR" dirty="0"/>
              <a:t> moć iz panja i žilja, brzo raste</a:t>
            </a:r>
          </a:p>
          <a:p>
            <a:pPr marL="114300" indent="0">
              <a:buNone/>
            </a:pPr>
            <a:r>
              <a:rPr lang="hr-HR" dirty="0"/>
              <a:t>-invazivna u Francuskoj, Belgiji, Nizozemskoj, potencijalno invazivna u Sloveniji</a:t>
            </a:r>
          </a:p>
          <a:p>
            <a:pPr marL="114300" indent="0">
              <a:buNone/>
            </a:pPr>
            <a:r>
              <a:rPr lang="hr-HR" dirty="0"/>
              <a:t>-U Mađarskoj se masovno pojavila na opožarenoj površini (Drava)</a:t>
            </a:r>
          </a:p>
          <a:p>
            <a:pPr marL="114300" indent="0">
              <a:buNone/>
            </a:pPr>
            <a:r>
              <a:rPr lang="hr-HR" dirty="0"/>
              <a:t>-Zabilježena na području Šumarije Jastrebarsko, stvara probleme pri obnovi - INVAZIVNA</a:t>
            </a:r>
          </a:p>
          <a:p>
            <a:pPr marL="114300" indent="0">
              <a:buNone/>
            </a:pPr>
            <a:endParaRPr lang="hr-HR" i="1" dirty="0"/>
          </a:p>
        </p:txBody>
      </p:sp>
      <p:pic>
        <p:nvPicPr>
          <p:cNvPr id="9218" name="Picture 2" descr="https://lh3.googleusercontent.com/LtGaZZ_rH2nNzJobF8wdvYKtkUCc_APEENTOXCmERO_RMzyXNJYKdNniz-6hrqzhsmAksovObc-n7kTrRpHzGwV6UkpHqX9KlvZkYusEtRGtmelHbnQHBTUJwlJumTitjcIceF68=w850-h637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43" y="1409112"/>
            <a:ext cx="556643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h3.googleusercontent.com/g4cam3Vv-I0LKf5wxSp_Xj6wVSwATWJL1zuNZj53KH_rJOqfgCU87EEVCmaydWGJTQx-gfrqgAXnZkZUNPuPbpZGVYfAzOaoDOTiVe-TJkcRldBt_CVZq9REKEDuB46HJ8epPvSS=w478-h637-no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60" y="872272"/>
            <a:ext cx="2551112" cy="339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lh3.googleusercontent.com/vkig8jzsJ4OwnqjvJysldtK_uGYDk-F5_Y8t1GDXS4ESTDhqqLBzkk886n2_axGsxwjqPWBcz4CbfRyW0CPw7mwTOWWgzFSJKpRv48y1K75CmC8fydVvYCiiyIswi4_Ybv_hVWB3=w478-h637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66027"/>
            <a:ext cx="2987409" cy="398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znak-mal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5516563"/>
            <a:ext cx="6540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16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35696" y="1095510"/>
            <a:ext cx="5028396" cy="7257879"/>
          </a:xfrm>
        </p:spPr>
      </p:pic>
      <p:sp>
        <p:nvSpPr>
          <p:cNvPr id="6" name="Rezervirano mjesto sadržaja 5"/>
          <p:cNvSpPr>
            <a:spLocks noGrp="1"/>
          </p:cNvSpPr>
          <p:nvPr>
            <p:ph sz="half" idx="2"/>
          </p:nvPr>
        </p:nvSpPr>
        <p:spPr>
          <a:xfrm>
            <a:off x="457200" y="386742"/>
            <a:ext cx="3657600" cy="596664"/>
          </a:xfrm>
        </p:spPr>
        <p:txBody>
          <a:bodyPr/>
          <a:lstStyle/>
          <a:p>
            <a:r>
              <a:rPr lang="hr-HR" i="1" dirty="0" err="1"/>
              <a:t>Gleditsia</a:t>
            </a:r>
            <a:r>
              <a:rPr lang="hr-HR" i="1" dirty="0"/>
              <a:t> </a:t>
            </a:r>
            <a:r>
              <a:rPr lang="hr-HR" i="1" dirty="0" err="1"/>
              <a:t>triacanthos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80513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„Invazivne” autohtone vrste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9" y="1369595"/>
            <a:ext cx="3048168" cy="4589463"/>
          </a:xfrm>
          <a:prstGeom prst="rect">
            <a:avLst/>
          </a:prstGeom>
        </p:spPr>
      </p:pic>
      <p:sp>
        <p:nvSpPr>
          <p:cNvPr id="7" name="Rezervirano mjesto sadržaja 6"/>
          <p:cNvSpPr>
            <a:spLocks noGrp="1"/>
          </p:cNvSpPr>
          <p:nvPr>
            <p:ph sz="half" idx="2"/>
          </p:nvPr>
        </p:nvSpPr>
        <p:spPr>
          <a:xfrm>
            <a:off x="251520" y="6103207"/>
            <a:ext cx="3657600" cy="628110"/>
          </a:xfrm>
        </p:spPr>
        <p:txBody>
          <a:bodyPr/>
          <a:lstStyle/>
          <a:p>
            <a:r>
              <a:rPr lang="hr-HR" i="1" dirty="0" err="1"/>
              <a:t>Vitis</a:t>
            </a:r>
            <a:r>
              <a:rPr lang="hr-HR" i="1" dirty="0"/>
              <a:t> </a:t>
            </a:r>
            <a:r>
              <a:rPr lang="hr-HR" i="1" dirty="0" err="1"/>
              <a:t>vinifera</a:t>
            </a:r>
            <a:endParaRPr lang="hr-HR" i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409" y="1369595"/>
            <a:ext cx="3285582" cy="4946832"/>
          </a:xfrm>
          <a:prstGeom prst="rect">
            <a:avLst/>
          </a:prstGeom>
        </p:spPr>
      </p:pic>
      <p:pic>
        <p:nvPicPr>
          <p:cNvPr id="6" name="Rezervirano mjesto sadržaj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81" y="1268760"/>
            <a:ext cx="3588119" cy="54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„Invazivne” autohtone vrste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60648"/>
          </a:xfrm>
        </p:spPr>
        <p:txBody>
          <a:bodyPr/>
          <a:lstStyle/>
          <a:p>
            <a:r>
              <a:rPr lang="hr-HR" i="1" dirty="0" err="1"/>
              <a:t>Hedara</a:t>
            </a:r>
            <a:r>
              <a:rPr lang="hr-HR" i="1" dirty="0"/>
              <a:t> </a:t>
            </a:r>
            <a:r>
              <a:rPr lang="hr-HR" i="1" dirty="0" err="1"/>
              <a:t>helix</a:t>
            </a:r>
            <a:endParaRPr lang="hr-HR" i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2" y="2052616"/>
            <a:ext cx="7131343" cy="47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7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Invazivne biljne vrste predstavljaju ozbiljnu prijetnju prirodnim šumskim ekosustavima, posebno njihovoj biološkoj raznolikosti</a:t>
            </a:r>
          </a:p>
          <a:p>
            <a:r>
              <a:rPr lang="hr-HR" dirty="0"/>
              <a:t>Najefikasnija zaštitu predstavlja </a:t>
            </a:r>
            <a:r>
              <a:rPr lang="hr-HR" dirty="0" err="1"/>
              <a:t>potrajno</a:t>
            </a:r>
            <a:r>
              <a:rPr lang="hr-HR" dirty="0"/>
              <a:t> gospodarenje i pravovremeni uzgojni zahvati u </a:t>
            </a:r>
            <a:r>
              <a:rPr lang="hr-HR" dirty="0" err="1"/>
              <a:t>pomladnom</a:t>
            </a:r>
            <a:r>
              <a:rPr lang="hr-HR" dirty="0"/>
              <a:t> razdoblju</a:t>
            </a:r>
          </a:p>
          <a:p>
            <a:r>
              <a:rPr lang="hr-HR" dirty="0"/>
              <a:t>Neprekinuti šumski sklop osigurava najbolju kontrolu populacija pojedinih invazivnih vrsta</a:t>
            </a:r>
          </a:p>
          <a:p>
            <a:r>
              <a:rPr lang="hr-HR" dirty="0"/>
              <a:t>Najveći izazov za šumarsku struku predstavlja pošumljavanje degradiranih šumskih površina, već obraslih invazivnim vrstama</a:t>
            </a:r>
          </a:p>
          <a:p>
            <a:pPr marL="114300" indent="0">
              <a:buNone/>
            </a:pPr>
            <a:endParaRPr lang="hr-HR" dirty="0"/>
          </a:p>
        </p:txBody>
      </p:sp>
      <p:pic>
        <p:nvPicPr>
          <p:cNvPr id="4" name="Picture 5" descr="znak-mal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5516563"/>
            <a:ext cx="6540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578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/>
              <a:t>Invazivne strane vrste: </a:t>
            </a:r>
            <a:r>
              <a:rPr lang="hr-HR" sz="3600" dirty="0"/>
              <a:t>zajedničke karakteristike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08763" cy="4800600"/>
          </a:xfrm>
        </p:spPr>
        <p:txBody>
          <a:bodyPr>
            <a:normAutofit/>
          </a:bodyPr>
          <a:lstStyle/>
          <a:p>
            <a:r>
              <a:rPr lang="hr-HR" sz="2000" dirty="0"/>
              <a:t>Obilno rađaju svake godine</a:t>
            </a:r>
          </a:p>
          <a:p>
            <a:r>
              <a:rPr lang="hr-HR" sz="2000" dirty="0"/>
              <a:t>Sjeme se brzo širi: obično vodom i zrakom</a:t>
            </a:r>
          </a:p>
          <a:p>
            <a:r>
              <a:rPr lang="hr-HR" sz="2000" dirty="0"/>
              <a:t>Brzo rastu</a:t>
            </a:r>
          </a:p>
          <a:p>
            <a:r>
              <a:rPr lang="hr-HR" sz="2000" dirty="0" err="1"/>
              <a:t>Heliofilne</a:t>
            </a:r>
            <a:r>
              <a:rPr lang="hr-HR" sz="2000" dirty="0"/>
              <a:t>, ruderalne</a:t>
            </a:r>
          </a:p>
          <a:p>
            <a:r>
              <a:rPr lang="hr-HR" sz="2000" dirty="0"/>
              <a:t>Nemaju prirodnih neprijatelja</a:t>
            </a:r>
          </a:p>
          <a:p>
            <a:endParaRPr lang="hr-HR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454967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,</a:t>
            </a:r>
          </a:p>
        </p:txBody>
      </p:sp>
      <p:pic>
        <p:nvPicPr>
          <p:cNvPr id="8" name="Picture 7" descr="znak-mal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5445224"/>
            <a:ext cx="6540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ailanthus altissi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4" y="3789040"/>
            <a:ext cx="3831890" cy="287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vPV6X_z5UO_oSun0P4-hTRXiH-FCsihRhBckR4kuMITbFZzlH-lk4sE7D9HG2VJwhc0DyY1lLOloKPSKC8hFh5eLo3eGKZrGUNrfBxuUT_X_7aThJUEa9c-0nYFXIaTWhd5YZcDx=w478-h637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10742"/>
            <a:ext cx="3954509" cy="52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04485"/>
            <a:ext cx="6103148" cy="4053584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/>
              <a:t>Šumski ekosustavi pod prijetnjom invazivnih biljnih vrsta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79512" y="1536192"/>
            <a:ext cx="3168352" cy="3693008"/>
          </a:xfrm>
        </p:spPr>
        <p:txBody>
          <a:bodyPr>
            <a:normAutofit/>
          </a:bodyPr>
          <a:lstStyle/>
          <a:p>
            <a:r>
              <a:rPr lang="hr-HR" dirty="0"/>
              <a:t>Nizinski šumski ekosustavi:</a:t>
            </a:r>
          </a:p>
          <a:p>
            <a:pPr lvl="1"/>
            <a:r>
              <a:rPr lang="hr-HR" dirty="0"/>
              <a:t>Šume vrba i topola</a:t>
            </a:r>
          </a:p>
          <a:p>
            <a:pPr lvl="1"/>
            <a:r>
              <a:rPr lang="hr-HR" dirty="0"/>
              <a:t>Šuma johe i poljskog jasena</a:t>
            </a:r>
          </a:p>
          <a:p>
            <a:pPr lvl="1"/>
            <a:r>
              <a:rPr lang="hr-HR" b="1" dirty="0"/>
              <a:t>Poplavne šume hrasta lužnjaka</a:t>
            </a:r>
          </a:p>
        </p:txBody>
      </p:sp>
      <p:sp>
        <p:nvSpPr>
          <p:cNvPr id="5" name="Rezervirano mjesto sadržaja 3"/>
          <p:cNvSpPr txBox="1">
            <a:spLocks/>
          </p:cNvSpPr>
          <p:nvPr/>
        </p:nvSpPr>
        <p:spPr>
          <a:xfrm>
            <a:off x="2627784" y="4628454"/>
            <a:ext cx="4608512" cy="1964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/>
          </a:p>
        </p:txBody>
      </p:sp>
      <p:pic>
        <p:nvPicPr>
          <p:cNvPr id="6" name="Picture 5" descr="znak-ma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122527"/>
            <a:ext cx="6540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758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Riparijska</a:t>
            </a:r>
            <a:r>
              <a:rPr lang="hr-HR" dirty="0"/>
              <a:t> šumska vegetacija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dirty="0" err="1"/>
              <a:t>Riparijska</a:t>
            </a:r>
            <a:r>
              <a:rPr lang="hr-HR" dirty="0"/>
              <a:t> zona– dodirna zona vodenih i kopnenih ekosustava, </a:t>
            </a:r>
            <a:r>
              <a:rPr lang="hr-HR" dirty="0" err="1"/>
              <a:t>utjecana</a:t>
            </a:r>
            <a:r>
              <a:rPr lang="hr-HR" dirty="0"/>
              <a:t> različitim fluvijalnim procesima (poplave, </a:t>
            </a:r>
            <a:r>
              <a:rPr lang="hr-HR" dirty="0" err="1"/>
              <a:t>depozicije</a:t>
            </a:r>
            <a:r>
              <a:rPr lang="hr-HR" dirty="0"/>
              <a:t>…)</a:t>
            </a:r>
          </a:p>
          <a:p>
            <a:pPr lvl="1"/>
            <a:r>
              <a:rPr lang="hr-HR" dirty="0"/>
              <a:t>Posebna vegetacija koja se razlikuje u strukturi i u funkciji od susjedne kopnene vegetacije</a:t>
            </a:r>
          </a:p>
          <a:p>
            <a:pPr lvl="1"/>
            <a:r>
              <a:rPr lang="hr-HR" dirty="0"/>
              <a:t>Niz važnih funkcija:</a:t>
            </a:r>
          </a:p>
          <a:p>
            <a:pPr lvl="2"/>
            <a:r>
              <a:rPr lang="hr-HR" dirty="0"/>
              <a:t>Moderira temperaturu </a:t>
            </a:r>
            <a:r>
              <a:rPr lang="hr-HR" dirty="0" err="1"/>
              <a:t>vododtoka</a:t>
            </a:r>
            <a:endParaRPr lang="hr-HR" dirty="0"/>
          </a:p>
          <a:p>
            <a:pPr lvl="2"/>
            <a:r>
              <a:rPr lang="hr-HR" dirty="0"/>
              <a:t>Predstavlja </a:t>
            </a:r>
            <a:r>
              <a:rPr lang="hr-HR" dirty="0" err="1"/>
              <a:t>buffer</a:t>
            </a:r>
            <a:r>
              <a:rPr lang="hr-HR" dirty="0"/>
              <a:t> zonu za filtriranje sedimenata i </a:t>
            </a:r>
            <a:r>
              <a:rPr lang="hr-HR" dirty="0" err="1"/>
              <a:t>hraniva</a:t>
            </a:r>
            <a:endParaRPr lang="hr-HR" dirty="0"/>
          </a:p>
          <a:p>
            <a:pPr lvl="2"/>
            <a:r>
              <a:rPr lang="hr-HR" dirty="0"/>
              <a:t>Stabilizira obalni pojas</a:t>
            </a:r>
          </a:p>
          <a:p>
            <a:pPr lvl="2"/>
            <a:r>
              <a:rPr lang="hr-HR" dirty="0"/>
              <a:t>….</a:t>
            </a:r>
          </a:p>
          <a:p>
            <a:pPr lvl="1"/>
            <a:r>
              <a:rPr lang="hr-HR" dirty="0"/>
              <a:t>NATURA 2000: </a:t>
            </a:r>
          </a:p>
          <a:p>
            <a:pPr lvl="2"/>
            <a:r>
              <a:rPr lang="hr-HR" dirty="0"/>
              <a:t>91E0 * </a:t>
            </a:r>
            <a:r>
              <a:rPr lang="hr-HR" b="1" dirty="0" err="1"/>
              <a:t>Alluvial</a:t>
            </a:r>
            <a:r>
              <a:rPr lang="hr-HR" dirty="0"/>
              <a:t> </a:t>
            </a:r>
            <a:r>
              <a:rPr lang="hr-HR" dirty="0" err="1"/>
              <a:t>forests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Alnus</a:t>
            </a:r>
            <a:r>
              <a:rPr lang="hr-HR" dirty="0"/>
              <a:t> </a:t>
            </a:r>
            <a:r>
              <a:rPr lang="hr-HR" dirty="0" err="1"/>
              <a:t>glutinosa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Fraxinus</a:t>
            </a:r>
            <a:r>
              <a:rPr lang="hr-HR" dirty="0"/>
              <a:t> </a:t>
            </a:r>
            <a:r>
              <a:rPr lang="hr-HR" dirty="0" err="1"/>
              <a:t>excelsior</a:t>
            </a:r>
            <a:r>
              <a:rPr lang="hr-HR" dirty="0"/>
              <a:t> (</a:t>
            </a:r>
            <a:r>
              <a:rPr lang="hr-HR" dirty="0" err="1"/>
              <a:t>Alno-Padion</a:t>
            </a:r>
            <a:r>
              <a:rPr lang="hr-HR" dirty="0"/>
              <a:t>, </a:t>
            </a:r>
            <a:r>
              <a:rPr lang="hr-HR" dirty="0" err="1"/>
              <a:t>Alnion</a:t>
            </a:r>
            <a:r>
              <a:rPr lang="hr-HR" dirty="0"/>
              <a:t> </a:t>
            </a:r>
            <a:r>
              <a:rPr lang="hr-HR" dirty="0" err="1"/>
              <a:t>incanae</a:t>
            </a:r>
            <a:r>
              <a:rPr lang="hr-HR" dirty="0"/>
              <a:t>, </a:t>
            </a:r>
            <a:r>
              <a:rPr lang="hr-HR" dirty="0" err="1"/>
              <a:t>Salicion</a:t>
            </a:r>
            <a:r>
              <a:rPr lang="hr-HR" dirty="0"/>
              <a:t> </a:t>
            </a:r>
            <a:r>
              <a:rPr lang="hr-HR" dirty="0" err="1"/>
              <a:t>albae</a:t>
            </a:r>
            <a:r>
              <a:rPr lang="hr-HR" dirty="0"/>
              <a:t>)</a:t>
            </a:r>
          </a:p>
          <a:p>
            <a:pPr lvl="2"/>
            <a:r>
              <a:rPr lang="hr-HR" dirty="0"/>
              <a:t>91F0 </a:t>
            </a:r>
            <a:r>
              <a:rPr lang="hr-HR" b="1" dirty="0" err="1"/>
              <a:t>Riparian</a:t>
            </a:r>
            <a:r>
              <a:rPr lang="hr-HR" b="1" dirty="0"/>
              <a:t> </a:t>
            </a:r>
            <a:r>
              <a:rPr lang="hr-HR" dirty="0" err="1"/>
              <a:t>mixed</a:t>
            </a:r>
            <a:r>
              <a:rPr lang="hr-HR" dirty="0"/>
              <a:t> </a:t>
            </a:r>
            <a:r>
              <a:rPr lang="hr-HR" dirty="0" err="1"/>
              <a:t>forests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Quercus</a:t>
            </a:r>
            <a:r>
              <a:rPr lang="hr-HR" dirty="0"/>
              <a:t> </a:t>
            </a:r>
            <a:r>
              <a:rPr lang="hr-HR" dirty="0" err="1"/>
              <a:t>robur</a:t>
            </a:r>
            <a:r>
              <a:rPr lang="hr-HR" dirty="0"/>
              <a:t>, </a:t>
            </a:r>
            <a:r>
              <a:rPr lang="hr-HR" dirty="0" err="1"/>
              <a:t>Ulmus</a:t>
            </a:r>
            <a:r>
              <a:rPr lang="hr-HR" dirty="0"/>
              <a:t> </a:t>
            </a:r>
            <a:r>
              <a:rPr lang="hr-HR" dirty="0" err="1"/>
              <a:t>laevis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Ulmus</a:t>
            </a:r>
            <a:r>
              <a:rPr lang="hr-HR" dirty="0"/>
              <a:t> </a:t>
            </a:r>
            <a:r>
              <a:rPr lang="hr-HR" dirty="0" err="1"/>
              <a:t>minor</a:t>
            </a:r>
            <a:r>
              <a:rPr lang="hr-HR" dirty="0"/>
              <a:t>, </a:t>
            </a:r>
            <a:r>
              <a:rPr lang="hr-HR" dirty="0" err="1"/>
              <a:t>Fraxinus</a:t>
            </a:r>
            <a:r>
              <a:rPr lang="hr-HR" dirty="0"/>
              <a:t> </a:t>
            </a:r>
            <a:r>
              <a:rPr lang="hr-HR" dirty="0" err="1"/>
              <a:t>excelsior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Fraxinus</a:t>
            </a:r>
            <a:r>
              <a:rPr lang="hr-HR" dirty="0"/>
              <a:t> </a:t>
            </a:r>
            <a:r>
              <a:rPr lang="hr-HR" dirty="0" err="1"/>
              <a:t>angustifolia</a:t>
            </a:r>
            <a:r>
              <a:rPr lang="hr-HR" dirty="0"/>
              <a:t>, </a:t>
            </a:r>
            <a:r>
              <a:rPr lang="hr-HR" dirty="0" err="1"/>
              <a:t>along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great</a:t>
            </a:r>
            <a:r>
              <a:rPr lang="hr-HR" dirty="0"/>
              <a:t> </a:t>
            </a:r>
            <a:r>
              <a:rPr lang="hr-HR" dirty="0" err="1"/>
              <a:t>rivers</a:t>
            </a:r>
            <a:r>
              <a:rPr lang="hr-HR" dirty="0"/>
              <a:t> (</a:t>
            </a:r>
            <a:r>
              <a:rPr lang="hr-HR" dirty="0" err="1"/>
              <a:t>Ulmenion</a:t>
            </a:r>
            <a:r>
              <a:rPr lang="hr-HR" dirty="0"/>
              <a:t> </a:t>
            </a:r>
            <a:r>
              <a:rPr lang="hr-HR" dirty="0" err="1"/>
              <a:t>minoris</a:t>
            </a:r>
            <a:r>
              <a:rPr lang="hr-HR" dirty="0"/>
              <a:t>) </a:t>
            </a:r>
          </a:p>
          <a:p>
            <a:pPr lvl="2"/>
            <a:endParaRPr lang="hr-HR" dirty="0"/>
          </a:p>
          <a:p>
            <a:pPr marL="777240" lvl="2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47171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620000" cy="1143000"/>
          </a:xfrm>
        </p:spPr>
        <p:txBody>
          <a:bodyPr/>
          <a:lstStyle/>
          <a:p>
            <a:r>
              <a:rPr lang="hr-HR" dirty="0"/>
              <a:t>Nizinske poplavne šume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6371" r="3387" b="35135"/>
          <a:stretch/>
        </p:blipFill>
        <p:spPr>
          <a:xfrm>
            <a:off x="1825" y="1139799"/>
            <a:ext cx="7056784" cy="3116944"/>
          </a:xfrm>
          <a:ln>
            <a:solidFill>
              <a:schemeClr val="accent1">
                <a:alpha val="71000"/>
              </a:schemeClr>
            </a:solidFill>
          </a:ln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6930" r="4899" b="40407"/>
          <a:stretch/>
        </p:blipFill>
        <p:spPr>
          <a:xfrm>
            <a:off x="2375248" y="4064901"/>
            <a:ext cx="6768752" cy="2736304"/>
          </a:xfrm>
        </p:spPr>
      </p:pic>
    </p:spTree>
    <p:extLst>
      <p:ext uri="{BB962C8B-B14F-4D97-AF65-F5344CB8AC3E}">
        <p14:creationId xmlns:p14="http://schemas.microsoft.com/office/powerpoint/2010/main" val="43319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Nizinske šume:</a:t>
            </a:r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431199" y="1156494"/>
            <a:ext cx="3657600" cy="639762"/>
          </a:xfrm>
        </p:spPr>
        <p:txBody>
          <a:bodyPr/>
          <a:lstStyle/>
          <a:p>
            <a:r>
              <a:rPr lang="hr-HR" sz="2800" dirty="0"/>
              <a:t>STANJE</a:t>
            </a:r>
          </a:p>
        </p:txBody>
      </p:sp>
      <p:sp>
        <p:nvSpPr>
          <p:cNvPr id="7" name="Rezervirano mjesto sadržaja 6"/>
          <p:cNvSpPr>
            <a:spLocks noGrp="1"/>
          </p:cNvSpPr>
          <p:nvPr>
            <p:ph sz="half" idx="2"/>
          </p:nvPr>
        </p:nvSpPr>
        <p:spPr>
          <a:xfrm>
            <a:off x="457200" y="1796256"/>
            <a:ext cx="3657600" cy="4329907"/>
          </a:xfrm>
        </p:spPr>
        <p:txBody>
          <a:bodyPr/>
          <a:lstStyle/>
          <a:p>
            <a:r>
              <a:rPr lang="hr-HR" dirty="0"/>
              <a:t>Najugroženiji šumski ekosustavi - izloženi nizu vanjskih pritisaka: </a:t>
            </a:r>
          </a:p>
          <a:p>
            <a:pPr lvl="1"/>
            <a:r>
              <a:rPr lang="hr-HR" dirty="0"/>
              <a:t>Antropogeni utjecaj – sječa, krčenje, </a:t>
            </a:r>
            <a:r>
              <a:rPr lang="hr-HR" dirty="0" err="1"/>
              <a:t>melioiracije</a:t>
            </a:r>
            <a:r>
              <a:rPr lang="hr-HR" dirty="0"/>
              <a:t>… </a:t>
            </a:r>
          </a:p>
          <a:p>
            <a:pPr lvl="1"/>
            <a:r>
              <a:rPr lang="hr-HR" dirty="0"/>
              <a:t>Klimatske promjene – suše, poplave, pad nivoa podzemnih voda</a:t>
            </a:r>
          </a:p>
          <a:p>
            <a:pPr lvl="1"/>
            <a:r>
              <a:rPr lang="hr-HR" dirty="0"/>
              <a:t>INVAZIVNE VRSTE – posredno antropogeni utjecaj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8" name="Rezervirano mjesto teksta 7"/>
          <p:cNvSpPr>
            <a:spLocks noGrp="1"/>
          </p:cNvSpPr>
          <p:nvPr>
            <p:ph type="body" sz="quarter" idx="3"/>
          </p:nvPr>
        </p:nvSpPr>
        <p:spPr>
          <a:xfrm>
            <a:off x="4419600" y="1476375"/>
            <a:ext cx="3657600" cy="639762"/>
          </a:xfrm>
        </p:spPr>
        <p:txBody>
          <a:bodyPr/>
          <a:lstStyle/>
          <a:p>
            <a:r>
              <a:rPr lang="hr-HR" sz="2800" dirty="0"/>
              <a:t>PROBLEMATIKA</a:t>
            </a:r>
          </a:p>
          <a:p>
            <a:endParaRPr lang="hr-HR" dirty="0"/>
          </a:p>
        </p:txBody>
      </p:sp>
      <p:sp>
        <p:nvSpPr>
          <p:cNvPr id="9" name="Rezervirano mjesto sadržaja 8"/>
          <p:cNvSpPr>
            <a:spLocks noGrp="1"/>
          </p:cNvSpPr>
          <p:nvPr>
            <p:ph sz="quarter" idx="4"/>
          </p:nvPr>
        </p:nvSpPr>
        <p:spPr>
          <a:xfrm>
            <a:off x="4283968" y="1796256"/>
            <a:ext cx="3793232" cy="4945112"/>
          </a:xfrm>
        </p:spPr>
        <p:txBody>
          <a:bodyPr>
            <a:normAutofit lnSpcReduction="10000"/>
          </a:bodyPr>
          <a:lstStyle/>
          <a:p>
            <a:r>
              <a:rPr lang="hr-HR" dirty="0"/>
              <a:t>Invazivne biljne vrste prisutne su </a:t>
            </a:r>
            <a:r>
              <a:rPr lang="hr-HR" b="1" dirty="0"/>
              <a:t>posvuda</a:t>
            </a:r>
            <a:r>
              <a:rPr lang="hr-HR" dirty="0"/>
              <a:t> u nizinskim šumama u RH</a:t>
            </a:r>
          </a:p>
          <a:p>
            <a:r>
              <a:rPr lang="hr-HR" dirty="0"/>
              <a:t>Učestalost njihovog pojavljivanja kao i  intenzitet ovisi o raznim čimbenicima:</a:t>
            </a:r>
          </a:p>
          <a:p>
            <a:pPr lvl="1"/>
            <a:r>
              <a:rPr lang="hr-HR" dirty="0"/>
              <a:t>Geografskom lokalitetu</a:t>
            </a:r>
          </a:p>
          <a:p>
            <a:pPr lvl="1"/>
            <a:r>
              <a:rPr lang="hr-HR" dirty="0"/>
              <a:t>Veličini šumskog kompleksa i položaju u njemu</a:t>
            </a:r>
          </a:p>
          <a:p>
            <a:pPr lvl="1"/>
            <a:r>
              <a:rPr lang="hr-HR" dirty="0"/>
              <a:t>Dobi šumske sastojine</a:t>
            </a:r>
          </a:p>
          <a:p>
            <a:r>
              <a:rPr lang="hr-HR" dirty="0"/>
              <a:t>značajno ugrožavaju kvalitetu i opstanak prirodnih nizinskih šuma</a:t>
            </a:r>
          </a:p>
          <a:p>
            <a:endParaRPr lang="hr-HR" dirty="0"/>
          </a:p>
          <a:p>
            <a:pPr lvl="1"/>
            <a:endParaRPr lang="hr-HR" dirty="0"/>
          </a:p>
          <a:p>
            <a:pPr lvl="1"/>
            <a:endParaRPr lang="hr-HR" dirty="0"/>
          </a:p>
          <a:p>
            <a:pPr lvl="1"/>
            <a:endParaRPr lang="hr-HR" dirty="0"/>
          </a:p>
        </p:txBody>
      </p:sp>
      <p:pic>
        <p:nvPicPr>
          <p:cNvPr id="10" name="Picture 5" descr="znak-mal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0" y="5516563"/>
            <a:ext cx="6540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52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846506"/>
          </a:xfrm>
        </p:spPr>
        <p:txBody>
          <a:bodyPr>
            <a:normAutofit fontScale="90000"/>
          </a:bodyPr>
          <a:lstStyle/>
          <a:p>
            <a:r>
              <a:rPr lang="hr-HR" sz="3600" dirty="0"/>
              <a:t>INVAZIVNE BILJNE VRSTE nizinskih šumskih ekosustava</a:t>
            </a:r>
            <a:br>
              <a:rPr lang="hr-HR" sz="3600" dirty="0"/>
            </a:br>
            <a:r>
              <a:rPr lang="hr-HR" sz="3600" i="1" dirty="0" err="1"/>
              <a:t>Amorpha</a:t>
            </a:r>
            <a:r>
              <a:rPr lang="hr-HR" sz="3600" i="1" dirty="0"/>
              <a:t> fructicosa </a:t>
            </a:r>
            <a:r>
              <a:rPr lang="hr-HR" sz="3600" dirty="0"/>
              <a:t>L. - amorfa</a:t>
            </a:r>
          </a:p>
        </p:txBody>
      </p:sp>
      <p:pic>
        <p:nvPicPr>
          <p:cNvPr id="4" name="Picture 3" descr="C:\Users\tralala\Desktop\capture-20150414-2013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17" y="1790042"/>
            <a:ext cx="2192635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0" name="Picture 2" descr="C:\Users\Korisnik\Desktop\capture-20170619-1348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30" y="2060848"/>
            <a:ext cx="3084132" cy="1593900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1560" y="4869160"/>
          <a:ext cx="8064896" cy="1381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medonosna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obrasta</a:t>
                      </a:r>
                      <a:r>
                        <a:rPr lang="hr-HR" baseline="0" dirty="0"/>
                        <a:t> prizemni sloj</a:t>
                      </a:r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dirty="0"/>
                        <a:t>ulje iz mahuna može poslužiti</a:t>
                      </a:r>
                      <a:r>
                        <a:rPr lang="hr-HR" baseline="0" dirty="0"/>
                        <a:t> ko biogorivo ili kao rafinirano jestivo ulje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otežava prohodnost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51" name="Picture 3" descr="C:\Users\Korisnik\Desktop\220px-Amorpha_fruticosa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1952" y="1694213"/>
            <a:ext cx="2376264" cy="3164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8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457200" y="476672"/>
            <a:ext cx="7620000" cy="792088"/>
          </a:xfrm>
        </p:spPr>
        <p:txBody>
          <a:bodyPr/>
          <a:lstStyle/>
          <a:p>
            <a:r>
              <a:rPr lang="hr-HR" sz="3600" dirty="0"/>
              <a:t>INVAZIVNE BILJNE VRSTE nizinskih šumskih ekosustava</a:t>
            </a:r>
            <a:br>
              <a:rPr lang="hr-HR" sz="3600" dirty="0"/>
            </a:br>
            <a:endParaRPr lang="hr-HR" sz="2800" dirty="0"/>
          </a:p>
        </p:txBody>
      </p:sp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>
          <a:xfrm>
            <a:off x="439737" y="1556792"/>
            <a:ext cx="3827463" cy="50782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hr-HR" i="1" dirty="0"/>
              <a:t>-</a:t>
            </a:r>
            <a:r>
              <a:rPr lang="hr-HR" dirty="0"/>
              <a:t>unesena u 18.st. u Europu iz Amerike</a:t>
            </a:r>
          </a:p>
          <a:p>
            <a:pPr marL="114300" indent="0">
              <a:buNone/>
            </a:pPr>
            <a:r>
              <a:rPr lang="hr-HR" dirty="0"/>
              <a:t>-sjeme lako klija, lako se širi vjetrom i vodom</a:t>
            </a:r>
          </a:p>
          <a:p>
            <a:pPr marL="114300" indent="0">
              <a:buNone/>
            </a:pPr>
            <a:r>
              <a:rPr lang="hr-HR" dirty="0"/>
              <a:t>-brzo raste u gustim skupinama, razmnožava se i vegetativno</a:t>
            </a:r>
          </a:p>
          <a:p>
            <a:pPr marL="114300" indent="0">
              <a:buNone/>
            </a:pPr>
            <a:r>
              <a:rPr lang="hr-HR" dirty="0"/>
              <a:t>-predstavlja velik problem pri obnovi nizinskih šuma, posebno lužnjakovih</a:t>
            </a:r>
          </a:p>
          <a:p>
            <a:pPr marL="114300" indent="0">
              <a:buNone/>
            </a:pPr>
            <a:r>
              <a:rPr lang="hr-HR" dirty="0"/>
              <a:t>-pošumljavanje terena zaraslih </a:t>
            </a:r>
            <a:r>
              <a:rPr lang="hr-HR" dirty="0" err="1"/>
              <a:t>čivitnjačom</a:t>
            </a:r>
            <a:r>
              <a:rPr lang="hr-HR" dirty="0"/>
              <a:t> predstavlja „nemoguću misiju”</a:t>
            </a:r>
          </a:p>
          <a:p>
            <a:pPr marL="114300" indent="0">
              <a:buNone/>
            </a:pPr>
            <a:endParaRPr lang="hr-HR" i="1" dirty="0"/>
          </a:p>
        </p:txBody>
      </p:sp>
      <p:pic>
        <p:nvPicPr>
          <p:cNvPr id="12" name="Rezervirano mjesto sadržaj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124744"/>
            <a:ext cx="4792724" cy="3594543"/>
          </a:xfrm>
          <a:prstGeom prst="rect">
            <a:avLst/>
          </a:prstGeom>
        </p:spPr>
      </p:pic>
      <p:pic>
        <p:nvPicPr>
          <p:cNvPr id="13" name="Picture 2" descr="http://www.pp-lonjsko-polje.hr/new/slike/Novosti/2017/Amorfa_0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184525"/>
            <a:ext cx="4859337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55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4950</TotalTime>
  <Words>1088</Words>
  <Application>Microsoft Office PowerPoint</Application>
  <PresentationFormat>Prikaz na zaslonu (4:3)</PresentationFormat>
  <Paragraphs>169</Paragraphs>
  <Slides>29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3" baseType="lpstr">
      <vt:lpstr>Arial</vt:lpstr>
      <vt:lpstr>Calibri</vt:lpstr>
      <vt:lpstr>Cambria</vt:lpstr>
      <vt:lpstr>Adjacency</vt:lpstr>
      <vt:lpstr>INVAZIVNE BILJNE VRSTE U POPLAVNIM ŠUMSKIM EKOSUSTAVIMA: STANJE I PROBLEMATIKA</vt:lpstr>
      <vt:lpstr>Uvod</vt:lpstr>
      <vt:lpstr>Invazivne strane vrste: zajedničke karakteristike</vt:lpstr>
      <vt:lpstr>Šumski ekosustavi pod prijetnjom invazivnih biljnih vrsta</vt:lpstr>
      <vt:lpstr>Riparijska šumska vegetacija</vt:lpstr>
      <vt:lpstr>Nizinske poplavne šume</vt:lpstr>
      <vt:lpstr>Nizinske šume:</vt:lpstr>
      <vt:lpstr>INVAZIVNE BILJNE VRSTE nizinskih šumskih ekosustava Amorpha fructicosa L. - amorfa</vt:lpstr>
      <vt:lpstr>INVAZIVNE BILJNE VRSTE nizinskih šumskih ekosustava </vt:lpstr>
      <vt:lpstr>Stanje i problematika (UŠP Našice)</vt:lpstr>
      <vt:lpstr>Acer negundo L. - javor negundovac</vt:lpstr>
      <vt:lpstr>Acer negundo, pajavac</vt:lpstr>
      <vt:lpstr>Stanje i problematika (UŠP Našice)</vt:lpstr>
      <vt:lpstr>Fraxinus pennsylvanica</vt:lpstr>
      <vt:lpstr>Stanje i problematika (UŠP Našice)</vt:lpstr>
      <vt:lpstr>Robinia pseudoacacia L. - bagrem</vt:lpstr>
      <vt:lpstr>Robinia pseudoaccacia </vt:lpstr>
      <vt:lpstr>PowerPoint prezentacija</vt:lpstr>
      <vt:lpstr>ZELJASTE INVAZIVNE VRSTE</vt:lpstr>
      <vt:lpstr>Asclepias syriaca L. - cigansko perje</vt:lpstr>
      <vt:lpstr>Asclepias syriaca L.</vt:lpstr>
      <vt:lpstr>Solidago gigantea/ canadensis</vt:lpstr>
      <vt:lpstr>Erigeron annuus</vt:lpstr>
      <vt:lpstr>Echinocystis lobata</vt:lpstr>
      <vt:lpstr>POTENCIJALNE INVAZIVNE BILJNE VRSTE</vt:lpstr>
      <vt:lpstr>PowerPoint prezentacija</vt:lpstr>
      <vt:lpstr>„Invazivne” autohtone vrste</vt:lpstr>
      <vt:lpstr>„Invazivne” autohtone vrste</vt:lpstr>
      <vt:lpstr>Zaključci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Dijana</dc:creator>
  <cp:lastModifiedBy>Jasna</cp:lastModifiedBy>
  <cp:revision>262</cp:revision>
  <dcterms:created xsi:type="dcterms:W3CDTF">2014-04-03T12:31:34Z</dcterms:created>
  <dcterms:modified xsi:type="dcterms:W3CDTF">2018-06-27T05:35:28Z</dcterms:modified>
</cp:coreProperties>
</file>